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</p:sldIdLst>
  <p:sldSz cx="9144000" cy="6858000" type="letter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2" autoAdjust="0"/>
    <p:restoredTop sz="94660"/>
  </p:normalViewPr>
  <p:slideViewPr>
    <p:cSldViewPr snapToGrid="0">
      <p:cViewPr>
        <p:scale>
          <a:sx n="96" d="100"/>
          <a:sy n="96" d="100"/>
        </p:scale>
        <p:origin x="572" y="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ecile Recto" userId="5cd2dac9-7b4b-40ca-ab03-06ddc825b02e" providerId="ADAL" clId="{21D2D840-735C-42BD-832E-179D44805BFE}"/>
    <pc:docChg chg="modSld">
      <pc:chgData name="Cecile Recto" userId="5cd2dac9-7b4b-40ca-ab03-06ddc825b02e" providerId="ADAL" clId="{21D2D840-735C-42BD-832E-179D44805BFE}" dt="2022-09-28T04:33:04.238" v="0" actId="122"/>
      <pc:docMkLst>
        <pc:docMk/>
      </pc:docMkLst>
      <pc:sldChg chg="modSp mod">
        <pc:chgData name="Cecile Recto" userId="5cd2dac9-7b4b-40ca-ab03-06ddc825b02e" providerId="ADAL" clId="{21D2D840-735C-42BD-832E-179D44805BFE}" dt="2022-09-28T04:33:04.238" v="0" actId="122"/>
        <pc:sldMkLst>
          <pc:docMk/>
          <pc:sldMk cId="2725459905" sldId="258"/>
        </pc:sldMkLst>
        <pc:graphicFrameChg chg="modGraphic">
          <ac:chgData name="Cecile Recto" userId="5cd2dac9-7b4b-40ca-ab03-06ddc825b02e" providerId="ADAL" clId="{21D2D840-735C-42BD-832E-179D44805BFE}" dt="2022-09-28T04:33:04.238" v="0" actId="122"/>
          <ac:graphicFrameMkLst>
            <pc:docMk/>
            <pc:sldMk cId="2725459905" sldId="258"/>
            <ac:graphicFrameMk id="5" creationId="{0C5675CA-6D13-43C6-B050-602A356FFCE2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4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8B2BF-3B0B-4B66-8358-4ABAF28FD679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B9534-488C-4370-9804-007A95849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735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8B2BF-3B0B-4B66-8358-4ABAF28FD679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B9534-488C-4370-9804-007A95849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605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6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6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8B2BF-3B0B-4B66-8358-4ABAF28FD679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B9534-488C-4370-9804-007A95849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426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8B2BF-3B0B-4B66-8358-4ABAF28FD679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B9534-488C-4370-9804-007A95849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575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9" y="1709740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9" y="4589465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8B2BF-3B0B-4B66-8358-4ABAF28FD679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B9534-488C-4370-9804-007A95849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341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1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8B2BF-3B0B-4B66-8358-4ABAF28FD679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B9534-488C-4370-9804-007A95849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506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65127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4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4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8B2BF-3B0B-4B66-8358-4ABAF28FD679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B9534-488C-4370-9804-007A95849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786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8B2BF-3B0B-4B66-8358-4ABAF28FD679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B9534-488C-4370-9804-007A95849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297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8B2BF-3B0B-4B66-8358-4ABAF28FD679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B9534-488C-4370-9804-007A95849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85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7"/>
            <a:ext cx="462915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8B2BF-3B0B-4B66-8358-4ABAF28FD679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B9534-488C-4370-9804-007A95849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15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7"/>
            <a:ext cx="4629151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8B2BF-3B0B-4B66-8358-4ABAF28FD679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B9534-488C-4370-9804-007A95849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651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1" y="365127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1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1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E8B2BF-3B0B-4B66-8358-4ABAF28FD679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1" y="6356352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DB9534-488C-4370-9804-007A95849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710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A254D376-7060-4491-9779-FC35E62F3F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97E4265-1924-47D3-A2A1-151AD483482C}"/>
              </a:ext>
            </a:extLst>
          </p:cNvPr>
          <p:cNvSpPr txBox="1"/>
          <p:nvPr/>
        </p:nvSpPr>
        <p:spPr>
          <a:xfrm>
            <a:off x="628650" y="5186423"/>
            <a:ext cx="7886700" cy="11143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100" b="1">
                <a:latin typeface="+mj-lt"/>
                <a:ea typeface="+mj-ea"/>
                <a:cs typeface="+mj-cs"/>
              </a:rPr>
              <a:t>Quality Improvement Plan</a:t>
            </a: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100" b="1">
                <a:latin typeface="+mj-lt"/>
                <a:ea typeface="+mj-ea"/>
                <a:cs typeface="+mj-cs"/>
              </a:rPr>
              <a:t>FY 2022/23 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92C7CA0-82D7-4ACD-9924-4C396719016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04"/>
          <a:stretch/>
        </p:blipFill>
        <p:spPr>
          <a:xfrm>
            <a:off x="20" y="10"/>
            <a:ext cx="9143980" cy="5014697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EC01E35E-EA06-4E43-B79C-614ED6222D3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6" t="18336" r="13667" b="15916"/>
          <a:stretch/>
        </p:blipFill>
        <p:spPr>
          <a:xfrm>
            <a:off x="229050" y="0"/>
            <a:ext cx="1400968" cy="1264982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213A0885-AE18-4C57-8642-E9280912462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14" y="5857461"/>
            <a:ext cx="9128786" cy="10005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54318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0C5675CA-6D13-43C6-B050-602A356FFC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2979752"/>
              </p:ext>
            </p:extLst>
          </p:nvPr>
        </p:nvGraphicFramePr>
        <p:xfrm>
          <a:off x="0" y="-1"/>
          <a:ext cx="9144000" cy="6858003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896737">
                  <a:extLst>
                    <a:ext uri="{9D8B030D-6E8A-4147-A177-3AD203B41FA5}">
                      <a16:colId xmlns:a16="http://schemas.microsoft.com/office/drawing/2014/main" val="4122654766"/>
                    </a:ext>
                  </a:extLst>
                </a:gridCol>
                <a:gridCol w="849183">
                  <a:extLst>
                    <a:ext uri="{9D8B030D-6E8A-4147-A177-3AD203B41FA5}">
                      <a16:colId xmlns:a16="http://schemas.microsoft.com/office/drawing/2014/main" val="4231769790"/>
                    </a:ext>
                  </a:extLst>
                </a:gridCol>
                <a:gridCol w="1401471">
                  <a:extLst>
                    <a:ext uri="{9D8B030D-6E8A-4147-A177-3AD203B41FA5}">
                      <a16:colId xmlns:a16="http://schemas.microsoft.com/office/drawing/2014/main" val="3282807330"/>
                    </a:ext>
                  </a:extLst>
                </a:gridCol>
                <a:gridCol w="788505">
                  <a:extLst>
                    <a:ext uri="{9D8B030D-6E8A-4147-A177-3AD203B41FA5}">
                      <a16:colId xmlns:a16="http://schemas.microsoft.com/office/drawing/2014/main" val="1538897769"/>
                    </a:ext>
                  </a:extLst>
                </a:gridCol>
                <a:gridCol w="775252">
                  <a:extLst>
                    <a:ext uri="{9D8B030D-6E8A-4147-A177-3AD203B41FA5}">
                      <a16:colId xmlns:a16="http://schemas.microsoft.com/office/drawing/2014/main" val="4255948021"/>
                    </a:ext>
                  </a:extLst>
                </a:gridCol>
                <a:gridCol w="748748">
                  <a:extLst>
                    <a:ext uri="{9D8B030D-6E8A-4147-A177-3AD203B41FA5}">
                      <a16:colId xmlns:a16="http://schemas.microsoft.com/office/drawing/2014/main" val="2053070288"/>
                    </a:ext>
                  </a:extLst>
                </a:gridCol>
                <a:gridCol w="1007165">
                  <a:extLst>
                    <a:ext uri="{9D8B030D-6E8A-4147-A177-3AD203B41FA5}">
                      <a16:colId xmlns:a16="http://schemas.microsoft.com/office/drawing/2014/main" val="288379143"/>
                    </a:ext>
                  </a:extLst>
                </a:gridCol>
                <a:gridCol w="887896">
                  <a:extLst>
                    <a:ext uri="{9D8B030D-6E8A-4147-A177-3AD203B41FA5}">
                      <a16:colId xmlns:a16="http://schemas.microsoft.com/office/drawing/2014/main" val="3071785679"/>
                    </a:ext>
                  </a:extLst>
                </a:gridCol>
                <a:gridCol w="1789043">
                  <a:extLst>
                    <a:ext uri="{9D8B030D-6E8A-4147-A177-3AD203B41FA5}">
                      <a16:colId xmlns:a16="http://schemas.microsoft.com/office/drawing/2014/main" val="2395963442"/>
                    </a:ext>
                  </a:extLst>
                </a:gridCol>
              </a:tblGrid>
              <a:tr h="618103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Indicator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Dimension 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Definition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FY </a:t>
                      </a:r>
                    </a:p>
                    <a:p>
                      <a:pPr algn="ctr"/>
                      <a:r>
                        <a:rPr lang="en-US" sz="1100" dirty="0"/>
                        <a:t>20/21</a:t>
                      </a:r>
                    </a:p>
                    <a:p>
                      <a:pPr algn="ctr"/>
                      <a:endParaRPr lang="en-US" sz="1100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FY </a:t>
                      </a:r>
                    </a:p>
                    <a:p>
                      <a:pPr algn="ctr"/>
                      <a:r>
                        <a:rPr lang="en-US" sz="1100" dirty="0"/>
                        <a:t>21/22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FY</a:t>
                      </a:r>
                    </a:p>
                    <a:p>
                      <a:pPr algn="ctr"/>
                      <a:r>
                        <a:rPr lang="en-US" sz="1100" dirty="0"/>
                        <a:t>22/23 </a:t>
                      </a:r>
                    </a:p>
                    <a:p>
                      <a:pPr algn="ctr"/>
                      <a:r>
                        <a:rPr lang="en-US" sz="1100" dirty="0"/>
                        <a:t>Target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Baseline based on new target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Desired Direction 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Target Rationale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2477905"/>
                  </a:ext>
                </a:extLst>
              </a:tr>
              <a:tr h="729045">
                <a:tc>
                  <a:txBody>
                    <a:bodyPr/>
                    <a:lstStyle/>
                    <a:p>
                      <a:r>
                        <a:rPr lang="en-US" sz="1000" dirty="0"/>
                        <a:t>Privacy incidents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Safety 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Real or suspected incidents involving personal health information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10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Down 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0 incident escalated to the Commissioner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5959078"/>
                  </a:ext>
                </a:extLst>
              </a:tr>
              <a:tr h="862422">
                <a:tc>
                  <a:txBody>
                    <a:bodyPr/>
                    <a:lstStyle/>
                    <a:p>
                      <a:r>
                        <a:rPr lang="en-US" sz="1000" dirty="0"/>
                        <a:t>Stakeholder Feedback 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Person-</a:t>
                      </a:r>
                      <a:r>
                        <a:rPr lang="en-US" sz="1000" dirty="0" err="1"/>
                        <a:t>Centred</a:t>
                      </a:r>
                      <a:r>
                        <a:rPr lang="en-US" sz="1000" dirty="0"/>
                        <a:t> Care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Formal and informal feedback and complaints received by the Director. 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1 </a:t>
                      </a:r>
                      <a:r>
                        <a:rPr lang="en-US" sz="800" b="1" dirty="0"/>
                        <a:t>formal complaint</a:t>
                      </a:r>
                    </a:p>
                    <a:p>
                      <a:pPr algn="ctr"/>
                      <a:endParaRPr lang="en-US" sz="1000" b="1" dirty="0"/>
                    </a:p>
                    <a:p>
                      <a:pPr algn="ctr"/>
                      <a:r>
                        <a:rPr lang="en-US" sz="1000" b="1" dirty="0"/>
                        <a:t>11</a:t>
                      </a:r>
                    </a:p>
                    <a:p>
                      <a:pPr algn="ctr"/>
                      <a:r>
                        <a:rPr lang="en-US" sz="1000" b="1" dirty="0"/>
                        <a:t> </a:t>
                      </a:r>
                      <a:r>
                        <a:rPr lang="en-US" sz="800" b="1" dirty="0"/>
                        <a:t>compliments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1</a:t>
                      </a:r>
                    </a:p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dirty="0"/>
                    </a:p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dirty="0"/>
                    </a:p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/>
                        <a:t>3 </a:t>
                      </a:r>
                      <a:r>
                        <a:rPr lang="en-US" sz="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compliments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0</a:t>
                      </a:r>
                    </a:p>
                    <a:p>
                      <a:pPr algn="ctr"/>
                      <a:endParaRPr lang="en-US" sz="1000" b="1" dirty="0"/>
                    </a:p>
                    <a:p>
                      <a:pPr algn="ctr"/>
                      <a:endParaRPr lang="en-US" sz="1000" b="1" dirty="0"/>
                    </a:p>
                    <a:p>
                      <a:pPr algn="ctr"/>
                      <a:r>
                        <a:rPr lang="en-US" sz="1000" b="1" dirty="0"/>
                        <a:t>.50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1</a:t>
                      </a:r>
                    </a:p>
                    <a:p>
                      <a:pPr algn="ctr"/>
                      <a:endParaRPr lang="en-US" sz="1000" b="1" dirty="0"/>
                    </a:p>
                    <a:p>
                      <a:pPr algn="ctr"/>
                      <a:endParaRPr lang="en-US" sz="1000" b="1" dirty="0"/>
                    </a:p>
                    <a:p>
                      <a:pPr algn="ctr"/>
                      <a:r>
                        <a:rPr lang="en-US" sz="1000" b="1" dirty="0"/>
                        <a:t>.21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Down</a:t>
                      </a:r>
                    </a:p>
                    <a:p>
                      <a:endParaRPr lang="en-US" sz="1000" dirty="0"/>
                    </a:p>
                    <a:p>
                      <a:endParaRPr lang="en-US" sz="1000" dirty="0"/>
                    </a:p>
                    <a:p>
                      <a:r>
                        <a:rPr lang="en-US" sz="1000" dirty="0"/>
                        <a:t>Up 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  <a:p>
                      <a:r>
                        <a:rPr lang="en-US" sz="1000" dirty="0"/>
                        <a:t>Re-thinking how we gather feedback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0504718"/>
                  </a:ext>
                </a:extLst>
              </a:tr>
              <a:tr h="1034907">
                <a:tc>
                  <a:txBody>
                    <a:bodyPr/>
                    <a:lstStyle/>
                    <a:p>
                      <a:r>
                        <a:rPr lang="en-US" sz="1000" dirty="0"/>
                        <a:t>Serious Occurrences 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Safety, </a:t>
                      </a:r>
                    </a:p>
                    <a:p>
                      <a:r>
                        <a:rPr lang="en-US" sz="1000" dirty="0"/>
                        <a:t>Person-</a:t>
                      </a:r>
                      <a:r>
                        <a:rPr lang="en-US" sz="1000" dirty="0" err="1"/>
                        <a:t>Centred</a:t>
                      </a:r>
                      <a:r>
                        <a:rPr lang="en-US" sz="1000" dirty="0"/>
                        <a:t> Care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Incidents that may require intervention or investigation and falls within MCCSS defined categories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73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134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.30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.35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Down 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The new system helped increased the reporting of near misses/informal complaints hence it may avert serious occurrences from happening 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5578209"/>
                  </a:ext>
                </a:extLst>
              </a:tr>
              <a:tr h="1046021">
                <a:tc>
                  <a:txBody>
                    <a:bodyPr/>
                    <a:lstStyle/>
                    <a:p>
                      <a:r>
                        <a:rPr lang="en-US" sz="1000" dirty="0"/>
                        <a:t>Client incidents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Safety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Unintended client outcomes that have the potential to negatively impact a client's health and quality of life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19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70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.15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.21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Down 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The new system helped increased the reporting of near misses/informal complaints hence it may avert serious client incidents from happening 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6424235"/>
                  </a:ext>
                </a:extLst>
              </a:tr>
              <a:tr h="1046021">
                <a:tc>
                  <a:txBody>
                    <a:bodyPr/>
                    <a:lstStyle/>
                    <a:p>
                      <a:r>
                        <a:rPr lang="en-US" sz="1000" dirty="0"/>
                        <a:t>IPAC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Safety, </a:t>
                      </a:r>
                    </a:p>
                    <a:p>
                      <a:r>
                        <a:rPr lang="en-US" sz="1000" dirty="0"/>
                        <a:t>Person-</a:t>
                      </a:r>
                      <a:r>
                        <a:rPr lang="en-US" sz="1000" dirty="0" err="1"/>
                        <a:t>Centred</a:t>
                      </a:r>
                      <a:r>
                        <a:rPr lang="en-US" sz="1000" dirty="0"/>
                        <a:t> Care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Known or suspected infection incidents reported to the Infection Prevention and Control (IPAC) Officer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Collecting baseline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Down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In FY 20/21, the centre was not fully open </a:t>
                      </a:r>
                    </a:p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8133970"/>
                  </a:ext>
                </a:extLst>
              </a:tr>
              <a:tr h="1521484">
                <a:tc>
                  <a:txBody>
                    <a:bodyPr/>
                    <a:lstStyle/>
                    <a:p>
                      <a:r>
                        <a:rPr lang="en-US" sz="1000" dirty="0"/>
                        <a:t>Workplace Violence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Safety, </a:t>
                      </a:r>
                    </a:p>
                    <a:p>
                      <a:r>
                        <a:rPr lang="en-US" sz="1000" dirty="0"/>
                        <a:t>Person </a:t>
                      </a:r>
                      <a:r>
                        <a:rPr lang="en-US" sz="1000" dirty="0" err="1"/>
                        <a:t>Centred</a:t>
                      </a:r>
                      <a:r>
                        <a:rPr lang="en-US" sz="1000" dirty="0"/>
                        <a:t>-Care, Work-Life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Employee incidents related to workplace violence</a:t>
                      </a:r>
                    </a:p>
                    <a:p>
                      <a:r>
                        <a:rPr lang="en-US" sz="1000" dirty="0"/>
                        <a:t>Level 1: near miss or no injury; Level 2: first aid or no first aid; Level 3: healthcare received and/or lost time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8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22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Collecting baseline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N/A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Down 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In FY 20/21, the centre was not fully open </a:t>
                      </a:r>
                    </a:p>
                    <a:p>
                      <a:endParaRPr lang="en-US" sz="10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8385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54599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366</TotalTime>
  <Words>279</Words>
  <Application>Microsoft Office PowerPoint</Application>
  <PresentationFormat>Letter Paper (8.5x11 in)</PresentationFormat>
  <Paragraphs>89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Cecile Recto</dc:creator>
  <cp:lastModifiedBy>Cecile Recto</cp:lastModifiedBy>
  <cp:revision>1</cp:revision>
  <dcterms:created xsi:type="dcterms:W3CDTF">2022-09-27T22:26:19Z</dcterms:created>
  <dcterms:modified xsi:type="dcterms:W3CDTF">2022-09-28T04:33:13Z</dcterms:modified>
</cp:coreProperties>
</file>